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 Autenticación</a:t>
          </a:r>
          <a:endParaRPr lang="es-MX" b="0" i="0" u="none" strike="noStrike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 </a:t>
          </a:r>
          <a:r>
            <a:rPr lang="es-MX" dirty="0"/>
            <a:t>Almacenamiento en caché</a:t>
          </a:r>
          <a:r>
            <a:rPr lang="es-MX" dirty="0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 </a:t>
          </a:r>
          <a:r>
            <a:rPr lang="es-MX" dirty="0"/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/>
      <dgm:spPr/>
      <dgm:t>
        <a:bodyPr/>
        <a:lstStyle/>
        <a:p>
          <a:pPr rtl="0"/>
          <a:r>
            <a:rPr lang="es-MX" dirty="0"/>
            <a:t>  Paginado</a:t>
          </a:r>
          <a:endParaRPr lang="es-MX" dirty="0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/>
      <dgm:spPr/>
      <dgm:t>
        <a:bodyPr/>
        <a:lstStyle/>
        <a:p>
          <a:pPr rtl="0"/>
          <a:r>
            <a:rPr lang="es-MX" dirty="0"/>
            <a:t>  Framework de mensajes</a:t>
          </a:r>
          <a:endParaRPr lang="es-MX" dirty="0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 </a:t>
          </a:r>
          <a:r>
            <a:rPr lang="es-MX" sz="1200" dirty="0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 </a:t>
          </a:r>
          <a:r>
            <a:rPr lang="es-MX" sz="1200" dirty="0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200" dirty="0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/>
      <dgm:t>
        <a:bodyPr/>
        <a:lstStyle/>
        <a:p>
          <a:pPr rtl="0"/>
          <a:r>
            <a:rPr lang="es-MX" sz="1200" dirty="0"/>
            <a:t>  Gestión de archivos estáticos</a:t>
          </a:r>
          <a:endParaRPr lang="es-MX" sz="1200" dirty="0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/>
      <dgm:t>
        <a:bodyPr/>
        <a:lstStyle/>
        <a:p>
          <a:r>
            <a:rPr lang="es-MX" sz="1200" dirty="0"/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/>
      <dgm:t>
        <a:bodyPr/>
        <a:lstStyle/>
        <a:p>
          <a:pPr rtl="0"/>
          <a:r>
            <a:rPr lang="es-MX" sz="1200" dirty="0"/>
            <a:t>  Procesamiento condicional de contenido</a:t>
          </a:r>
          <a:endParaRPr lang="es-MX" sz="1200" dirty="0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/>
      <dgm:t>
        <a:bodyPr/>
        <a:lstStyle/>
        <a:p>
          <a:pPr rtl="0"/>
          <a:r>
            <a:rPr lang="es-MX" sz="1200" dirty="0"/>
            <a:t>  Tipos de contenido y relaciones genéricas</a:t>
          </a:r>
          <a:endParaRPr lang="es-MX" sz="1200" dirty="0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300" dirty="0">
              <a:latin typeface="Calibri Light" panose="020F0302020204030204"/>
            </a:rPr>
            <a:t>  </a:t>
          </a:r>
          <a:r>
            <a:rPr lang="es-MX" sz="1200" dirty="0"/>
            <a:t>Páginas</a:t>
          </a:r>
          <a:r>
            <a:rPr lang="es-MX" sz="1300" dirty="0"/>
            <a:t> </a:t>
          </a:r>
          <a:r>
            <a:rPr lang="es-MX" sz="1200" dirty="0"/>
            <a:t>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/>
      <dgm:t>
        <a:bodyPr/>
        <a:lstStyle/>
        <a:p>
          <a:r>
            <a:rPr lang="es-MX" sz="1200" b="0" i="0" u="none" strike="noStrike" cap="none" baseline="0" noProof="0" dirty="0"/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/>
      <dgm:t>
        <a:bodyPr/>
        <a:lstStyle/>
        <a:p>
          <a:pPr rtl="0"/>
          <a:r>
            <a:rPr lang="es-MX" sz="14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Framework de </a:t>
          </a:r>
          <a:r>
            <a:rPr lang="es-MX" sz="1200" b="0" i="0" u="none" strike="noStrike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cap="none" baseline="0" noProof="0" dirty="0"/>
            <a:t>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cap="none" baseline="0" noProof="0" dirty="0"/>
            <a:t>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/>
            <a:t>  Referencia de la API</a:t>
          </a:r>
          <a:endParaRPr lang="es-MX" sz="1200" b="0" i="0" u="none" strike="noStrike" cap="none" baseline="0" noProof="0" dirty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 Autenticación</a:t>
          </a:r>
          <a:endParaRPr lang="es-MX" sz="1200" b="0" i="0" u="none" strike="noStrike" kern="1200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7159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40198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 </a:t>
          </a:r>
          <a:r>
            <a:rPr lang="es-MX" sz="1200" kern="1200" dirty="0"/>
            <a:t>Almacenamiento en caché</a:t>
          </a:r>
          <a:r>
            <a:rPr lang="es-MX" sz="1200" kern="1200" dirty="0">
              <a:latin typeface="Calibri Light" panose="020F0302020204030204"/>
            </a:rPr>
            <a:t>  </a:t>
          </a:r>
        </a:p>
      </dsp:txBody>
      <dsp:txXfrm rot="5400000">
        <a:off x="1427271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2210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Registro</a:t>
          </a:r>
        </a:p>
      </dsp:txBody>
      <dsp:txXfrm rot="5400000">
        <a:off x="2847384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 </a:t>
          </a:r>
          <a:r>
            <a:rPr lang="es-MX" sz="1200" kern="1200" dirty="0"/>
            <a:t>Enviando correos</a:t>
          </a:r>
        </a:p>
      </dsp:txBody>
      <dsp:txXfrm rot="5400000">
        <a:off x="4267498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Paginado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Framework de mensajes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 Light" panose="020F0302020204030204"/>
            </a:rPr>
            <a:t>  </a:t>
          </a:r>
          <a:r>
            <a:rPr lang="es-MX" sz="1200" kern="1200" dirty="0"/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 Light" panose="020F0302020204030204"/>
            </a:rPr>
            <a:t>  </a:t>
          </a:r>
          <a:r>
            <a:rPr lang="es-MX" sz="1200" kern="1200" dirty="0"/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Gestión de archivos estáticos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Procesamiento condicional de contenido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Tipos de contenido y relaciones genéricas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>
              <a:latin typeface="Calibri Light" panose="020F0302020204030204"/>
            </a:rPr>
            <a:t>  </a:t>
          </a:r>
          <a:r>
            <a:rPr lang="es-MX" sz="1200" kern="1200" dirty="0"/>
            <a:t>Páginas</a:t>
          </a:r>
          <a:r>
            <a:rPr lang="es-MX" sz="1300" kern="1200" dirty="0"/>
            <a:t> </a:t>
          </a:r>
          <a:r>
            <a:rPr lang="es-MX" sz="1200" kern="1200" dirty="0"/>
            <a:t>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Framework de </a:t>
          </a:r>
          <a:r>
            <a:rPr lang="es-MX" sz="1200" b="0" i="0" u="none" strike="noStrike" kern="1200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kern="1200" cap="none" baseline="0" noProof="0" dirty="0"/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kern="1200" cap="none" baseline="0" noProof="0" dirty="0"/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 Referencia de la API</a:t>
          </a:r>
          <a:endParaRPr lang="es-MX" sz="1200" b="0" i="0" u="none" strike="noStrike" kern="1200" cap="none" baseline="0" noProof="0" dirty="0"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Django es un framework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Hacer código mucho mas fácil, mas rápido y con menos código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600" kern="1200"/>
        </a:p>
      </dsp:txBody>
      <dsp:txXfrm>
        <a:off x="5257800" y="1481639"/>
        <a:ext cx="4101084" cy="2061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Modelos MVC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Maneja Modelo ORM</a:t>
          </a:r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Flexibilidad, Extensibilidad y mantenimiento</a:t>
          </a:r>
          <a:endParaRPr lang="es-EC" sz="2900" kern="1200"/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Api REST que transforma una pagina </a:t>
          </a:r>
          <a:r>
            <a:rPr lang="es-EC" sz="1600" kern="1200" err="1"/>
            <a:t>html</a:t>
          </a:r>
          <a:r>
            <a:rPr lang="es-EC" sz="1600" kern="1200"/>
            <a:t> en un </a:t>
          </a:r>
          <a:r>
            <a:rPr lang="es-EC" sz="1600" kern="1200" err="1"/>
            <a:t>Endpoint</a:t>
          </a:r>
          <a:endParaRPr lang="es-EC" sz="1600" kern="120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Rendimiento, Eficiencia y Escalabilidad </a:t>
          </a:r>
          <a:endParaRPr lang="es-EC" sz="2900" kern="1200"/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3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17" Type="http://schemas.openxmlformats.org/officeDocument/2006/relationships/diagramData" Target="../diagrams/data3.xml"/><Relationship Id="rId2" Type="http://schemas.openxmlformats.org/officeDocument/2006/relationships/video" Target="../media/media6.mp4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3.xml"/><Relationship Id="rId1" Type="http://schemas.microsoft.com/office/2007/relationships/media" Target="../media/media6.mp4"/><Relationship Id="rId6" Type="http://schemas.openxmlformats.org/officeDocument/2006/relationships/image" Target="../media/image24.svg"/><Relationship Id="rId11" Type="http://schemas.microsoft.com/office/2007/relationships/diagramDrawing" Target="../diagrams/drawing1.xml"/><Relationship Id="rId5" Type="http://schemas.openxmlformats.org/officeDocument/2006/relationships/image" Target="../media/image23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19" Type="http://schemas.openxmlformats.org/officeDocument/2006/relationships/diagramQuickStyle" Target="../diagrams/quickStyle3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Relationship Id="rId2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 err="1">
                <a:ea typeface="+mn-lt"/>
                <a:cs typeface="+mn-lt"/>
              </a:rPr>
              <a:t>WSGI</a:t>
            </a:r>
            <a:endParaRPr lang="es-MX" dirty="0">
              <a:ea typeface="+mn-lt"/>
              <a:cs typeface="+mn-lt"/>
            </a:endParaRPr>
          </a:p>
          <a:p>
            <a:r>
              <a:rPr lang="es-MX" dirty="0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423928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06001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5652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 err="1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rendimiento,</a:t>
                      </a:r>
                      <a:r>
                        <a:rPr lang="es-ES" sz="1800" b="0" i="0" u="none" strike="noStrike" baseline="0" noProof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proporciona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7"/>
    </mc:Choice>
    <mc:Fallback xmlns=""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"/>
    </mc:Choice>
    <mc:Fallback xmlns=""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r>
              <a:rPr lang="es-ES" dirty="0">
                <a:ea typeface="+mn-lt"/>
                <a:cs typeface="+mn-lt"/>
              </a:rPr>
              <a:t>Contienen 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 framework web </a:t>
            </a:r>
            <a:r>
              <a:rPr lang="en-US" err="1"/>
              <a:t>basado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python </a:t>
            </a:r>
            <a:r>
              <a:rPr lang="en-US" err="1"/>
              <a:t>gratuito</a:t>
            </a:r>
            <a:r>
              <a:rPr lang="en-US"/>
              <a:t> y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abierto</a:t>
            </a:r>
            <a:r>
              <a:rPr lang="en-US"/>
              <a:t>. Django es un framework de </a:t>
            </a:r>
            <a:r>
              <a:rPr lang="en-US" err="1"/>
              <a:t>trabajo</a:t>
            </a:r>
            <a:r>
              <a:rPr lang="en-US"/>
              <a:t> </a:t>
            </a:r>
            <a:r>
              <a:rPr lang="en-US" err="1"/>
              <a:t>obstinado</a:t>
            </a:r>
            <a:r>
              <a:rPr lang="en-US"/>
              <a:t> que le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sitios web y </a:t>
            </a:r>
            <a:r>
              <a:rPr lang="en-US" err="1"/>
              <a:t>aplicaciones</a:t>
            </a:r>
            <a:r>
              <a:rPr lang="en-US"/>
              <a:t> web a </a:t>
            </a:r>
            <a:r>
              <a:rPr lang="en-US" err="1"/>
              <a:t>partir</a:t>
            </a:r>
            <a:r>
              <a:rPr lang="en-US"/>
              <a:t> de una base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existente</a:t>
            </a:r>
            <a:r>
              <a:rPr lang="en-US"/>
              <a:t> y </a:t>
            </a:r>
            <a:r>
              <a:rPr lang="en-US" err="1"/>
              <a:t>componentes</a:t>
            </a:r>
            <a:r>
              <a:rPr lang="en-US"/>
              <a:t> </a:t>
            </a:r>
            <a:r>
              <a:rPr lang="en-US" err="1"/>
              <a:t>listos</a:t>
            </a:r>
            <a:r>
              <a:rPr lang="en-US"/>
              <a:t> para </a:t>
            </a:r>
            <a:r>
              <a:rPr lang="en-US" err="1"/>
              <a:t>usar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 de </a:t>
            </a:r>
            <a:r>
              <a:rPr lang="en-US" err="1"/>
              <a:t>hacerlo</a:t>
            </a:r>
            <a:r>
              <a:rPr lang="en-US"/>
              <a:t> </a:t>
            </a:r>
            <a:r>
              <a:rPr lang="en-US" err="1"/>
              <a:t>desde</a:t>
            </a:r>
            <a:r>
              <a:rPr lang="en-US"/>
              <a:t> cero, lo que </a:t>
            </a:r>
            <a:r>
              <a:rPr lang="en-US" err="1"/>
              <a:t>hace</a:t>
            </a:r>
            <a:r>
              <a:rPr lang="en-US"/>
              <a:t> que el </a:t>
            </a:r>
            <a:r>
              <a:rPr lang="en-US" err="1"/>
              <a:t>desarrollo</a:t>
            </a:r>
            <a:r>
              <a:rPr lang="en-US"/>
              <a:t> sea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y </a:t>
            </a:r>
            <a:r>
              <a:rPr lang="en-US" err="1"/>
              <a:t>fácil</a:t>
            </a:r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7957"/>
            <a:ext cx="5444717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42" y="1237957"/>
            <a:ext cx="5315637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592215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6"/>
    </mc:Choice>
    <mc:Fallback xmlns="">
      <p:transition spd="slow" advTm="3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675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29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011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724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942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401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539382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382" y="1262523"/>
            <a:ext cx="1666875" cy="16287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0"/>
    </mc:Choice>
    <mc:Fallback xmlns="">
      <p:transition spd="slow" advTm="3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Widescreen</PresentationFormat>
  <Paragraphs>147</Paragraphs>
  <Slides>18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PowerPoint Presentation</vt:lpstr>
      <vt:lpstr>PowerPoint Presentation</vt:lpstr>
      <vt:lpstr>PowerPoint Presentation</vt:lpstr>
      <vt:lpstr>Características</vt:lpstr>
      <vt:lpstr>Características</vt:lpstr>
      <vt:lpstr>PowerPoint Presentation</vt:lpstr>
      <vt:lpstr>ARQUITECTURA DE DJANGO</vt:lpstr>
      <vt:lpstr>PowerPoint Presentation</vt:lpstr>
      <vt:lpstr>ARQUITECTURA DE DJANGO</vt:lpstr>
      <vt:lpstr>ARQUITECTURA DE DJANGO</vt:lpstr>
      <vt:lpstr>ARQUITECTURA DE DJANGO</vt:lpstr>
      <vt:lpstr>ARQUITECTURA DE DJANGO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2020-05-22T06:07:23Z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